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7A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844" y="-9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A63F0-F265-4164-9F21-46D92A07A336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F8C76-047B-4AFE-A510-0B9352B98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44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10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9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37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7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266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89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78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849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25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78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95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24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22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2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7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5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8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5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7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0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B2E51-A3C7-4E38-9BA0-55B4E3F9A4C5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52F75-2D7F-41D3-BA6D-E84E12C71B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3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B2E51-A3C7-4E38-9BA0-55B4E3F9A4C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52F75-2D7F-41D3-BA6D-E84E12C71B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6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2.xls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3.xls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832" y="311950"/>
            <a:ext cx="3456384" cy="648072"/>
          </a:xfrm>
          <a:noFill/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ahnschrift SemiBold SemiConden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ahnschrift SemiBold SemiConden" pitchFamily="34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oper Black" pitchFamily="18" charset="0"/>
              </a:rPr>
              <a:t>PROFIL </a:t>
            </a:r>
            <a:br>
              <a:rPr lang="en-US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oper Black" pitchFamily="18" charset="0"/>
              </a:rPr>
            </a:br>
            <a:endParaRPr lang="en-US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oper Black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836712"/>
            <a:ext cx="864096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0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DINAS PEMBERDAYAAN MASYARAKAT, </a:t>
            </a:r>
            <a:r>
              <a:rPr lang="en-US" sz="4000" dirty="0" smtClean="0">
                <a:solidFill>
                  <a:srgbClr val="F7A80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PEREMPUAN DAN PERLINDUNGAN ANAK</a:t>
            </a:r>
            <a:r>
              <a:rPr lang="en-US" sz="4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/>
            </a:r>
            <a:br>
              <a:rPr lang="en-US" sz="4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</a:br>
            <a:r>
              <a:rPr lang="en-US" sz="40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KOTA PEKALONGAN</a:t>
            </a:r>
            <a:endParaRPr lang="en-US" sz="40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779912" y="120426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84169" y="1052736"/>
            <a:ext cx="235598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04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PERSONALIA</a:t>
            </a:r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795874"/>
              </p:ext>
            </p:extLst>
          </p:nvPr>
        </p:nvGraphicFramePr>
        <p:xfrm>
          <a:off x="1187624" y="1700808"/>
          <a:ext cx="6617659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Worksheet" r:id="rId4" imgW="3724200" imgH="2228970" progId="Excel.Sheet.12">
                  <p:embed/>
                </p:oleObj>
              </mc:Choice>
              <mc:Fallback>
                <p:oleObj name="Worksheet" r:id="rId4" imgW="3724200" imgH="22289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87624" y="1700808"/>
                        <a:ext cx="6617659" cy="396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284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395536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Pegawai Per Golongan/ Jenis Kelamin</a:t>
            </a:r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516216"/>
              </p:ext>
            </p:extLst>
          </p:nvPr>
        </p:nvGraphicFramePr>
        <p:xfrm>
          <a:off x="539552" y="2204864"/>
          <a:ext cx="8056266" cy="3090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Worksheet" r:id="rId4" imgW="3724200" imgH="1428670" progId="Excel.Sheet.12">
                  <p:embed/>
                </p:oleObj>
              </mc:Choice>
              <mc:Fallback>
                <p:oleObj name="Worksheet" r:id="rId4" imgW="3724200" imgH="14286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552" y="2204864"/>
                        <a:ext cx="8056266" cy="3090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075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395536" y="1340768"/>
            <a:ext cx="36107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Pegawai Per Golongan / Ruang</a:t>
            </a:r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703370"/>
              </p:ext>
            </p:extLst>
          </p:nvPr>
        </p:nvGraphicFramePr>
        <p:xfrm>
          <a:off x="4427984" y="836711"/>
          <a:ext cx="3528392" cy="523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Worksheet" r:id="rId4" imgW="2181240" imgH="3238607" progId="Excel.Sheet.12">
                  <p:embed/>
                </p:oleObj>
              </mc:Choice>
              <mc:Fallback>
                <p:oleObj name="Worksheet" r:id="rId4" imgW="2181240" imgH="323860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7984" y="836711"/>
                        <a:ext cx="3528392" cy="5238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315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d-ID" sz="2800" b="1" dirty="0" smtClean="0"/>
              <a:t>DAFTAR PEMANGKU JABATAN</a:t>
            </a:r>
            <a:endParaRPr lang="id-ID" sz="28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92921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900"/>
                <a:gridCol w="3071834"/>
                <a:gridCol w="3357586"/>
                <a:gridCol w="1257280"/>
              </a:tblGrid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NAMA JABATAN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PEMANGKU JABATAN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KET</a:t>
                      </a:r>
                      <a:endParaRPr lang="id-ID" dirty="0"/>
                    </a:p>
                  </a:txBody>
                  <a:tcPr/>
                </a:tc>
              </a:tr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KEPALA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YOS ROSYIDI, SIP, MSi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Plt.</a:t>
                      </a:r>
                      <a:endParaRPr lang="id-ID" dirty="0"/>
                    </a:p>
                  </a:txBody>
                  <a:tcPr/>
                </a:tc>
              </a:tr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SEKRETARIS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ENDRO PURWIYATSO, SIP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KABID PEMBERDAYAAN</a:t>
                      </a:r>
                      <a:r>
                        <a:rPr lang="id-ID" baseline="0" dirty="0" smtClean="0"/>
                        <a:t> DAN KELEMBAGAAN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ANGGORO ARY WIBOWO, SH,MM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KABID PEMBANGUNAN</a:t>
                      </a:r>
                      <a:r>
                        <a:rPr lang="id-ID" baseline="0" dirty="0" smtClean="0"/>
                        <a:t> BERBASIS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M. BAGUS DIYANTO, SH, MH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982569">
                <a:tc>
                  <a:txBody>
                    <a:bodyPr/>
                    <a:lstStyle/>
                    <a:p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KABID PEMBERDAYAAN PEREMPUAN DAN PERLINDUNGAN ANAK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Dra. EKI MOERJANI DYAHTRIKORA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KASUBAG UMUM DAN KEPEGAWAIAN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Drs. SLAMET SAMUJI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7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KASUBAG PERENCANAAN</a:t>
                      </a:r>
                      <a:r>
                        <a:rPr lang="id-ID" baseline="0" dirty="0" smtClean="0"/>
                        <a:t>, EVALUASI DAN KEUANGAN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FASEHAH, SH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406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d-ID" sz="2800" b="1" dirty="0" smtClean="0"/>
              <a:t>DAFTAR PEMANGKU JABATAN</a:t>
            </a:r>
            <a:endParaRPr lang="id-ID" sz="28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4740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42900"/>
                <a:gridCol w="3071834"/>
                <a:gridCol w="3357586"/>
                <a:gridCol w="1257280"/>
              </a:tblGrid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NAMA JABATAN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PEMANGKU JABATAN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KET</a:t>
                      </a:r>
                      <a:endParaRPr lang="id-ID" dirty="0"/>
                    </a:p>
                  </a:txBody>
                  <a:tcPr/>
                </a:tc>
              </a:tr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 PEMBERDAYAAN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SITI CHODIJAH, S.Sos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98486">
                <a:tc>
                  <a:txBody>
                    <a:bodyPr/>
                    <a:lstStyle/>
                    <a:p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 KELEMBAGAAN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JOKO SUWOTO, BA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 PEMBANGUNAN BERBASIS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WAKHIDIN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</a:t>
                      </a:r>
                      <a:r>
                        <a:rPr lang="id-ID" baseline="0" dirty="0" smtClean="0"/>
                        <a:t> KETAHANAN 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RIKA SAFITRI, SH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Plt.</a:t>
                      </a:r>
                      <a:endParaRPr lang="id-ID" dirty="0"/>
                    </a:p>
                  </a:txBody>
                  <a:tcPr/>
                </a:tc>
              </a:tr>
              <a:tr h="731972">
                <a:tc>
                  <a:txBody>
                    <a:bodyPr/>
                    <a:lstStyle/>
                    <a:p>
                      <a:r>
                        <a:rPr lang="id-ID" dirty="0" smtClean="0"/>
                        <a:t>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 PEMBERDAYAAN PEREMPUAN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ENDAH WULANDARI, SPsi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687798">
                <a:tc>
                  <a:txBody>
                    <a:bodyPr/>
                    <a:lstStyle/>
                    <a:p>
                      <a:r>
                        <a:rPr lang="id-ID" dirty="0" smtClean="0"/>
                        <a:t>6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KASI PERLINDUNGAN ANAK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ENDAH WULANDARI, SPsi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Plt.</a:t>
                      </a:r>
                    </a:p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70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id-ID" sz="3600" b="1" dirty="0" smtClean="0"/>
              <a:t>PROGRAM DAN KEGIATAN</a:t>
            </a:r>
            <a:endParaRPr lang="id-ID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26702"/>
              </p:ext>
            </p:extLst>
          </p:nvPr>
        </p:nvGraphicFramePr>
        <p:xfrm>
          <a:off x="395536" y="1285860"/>
          <a:ext cx="8291264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Sekretariat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/>
                        <a:t>-    </a:t>
                      </a:r>
                      <a:r>
                        <a:rPr lang="en-US" dirty="0" smtClean="0"/>
                        <a:t>Program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Pelayanan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     </a:t>
                      </a:r>
                      <a:r>
                        <a:rPr lang="en-US" baseline="0" dirty="0" err="1" smtClean="0"/>
                        <a:t>Administasi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Perkantoran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Surat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      </a:t>
                      </a:r>
                      <a:r>
                        <a:rPr lang="en-US" baseline="0" dirty="0" err="1" smtClean="0"/>
                        <a:t>Menyurat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komunikasi</a:t>
                      </a:r>
                      <a:r>
                        <a:rPr lang="en-US" baseline="0" dirty="0" smtClean="0"/>
                        <a:t>,  </a:t>
                      </a:r>
                      <a:r>
                        <a:rPr lang="en-US" baseline="0" dirty="0" err="1" smtClean="0"/>
                        <a:t>sumber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daya</a:t>
                      </a:r>
                      <a:r>
                        <a:rPr lang="en-US" baseline="0" dirty="0" smtClean="0"/>
                        <a:t> air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listrik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administrasi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err="1" smtClean="0"/>
                        <a:t>keuangan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kebersihan</a:t>
                      </a:r>
                      <a:r>
                        <a:rPr lang="en-US" baseline="0" dirty="0" smtClean="0"/>
                        <a:t> Kantor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alat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tulis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kantor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cetakan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penggandaan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komponen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instalasi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listrik</a:t>
                      </a:r>
                      <a:r>
                        <a:rPr lang="en-US" baseline="0" dirty="0" smtClean="0"/>
                        <a:t>/ </a:t>
                      </a:r>
                      <a:r>
                        <a:rPr lang="en-US" baseline="0" dirty="0" err="1" smtClean="0"/>
                        <a:t>penerangan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bangunan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kantor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615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DAN KEGIATAN</a:t>
            </a:r>
            <a:endParaRPr lang="en-US" sz="36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011853"/>
              </p:ext>
            </p:extLst>
          </p:nvPr>
        </p:nvGraphicFramePr>
        <p:xfrm>
          <a:off x="395536" y="1196752"/>
          <a:ext cx="8291264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peralatan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rumah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tangga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bacaan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peraturan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perundang-undangan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Penyediaan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makanan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minuman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Rapat-rapat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koordinasi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konsultasi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daerah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Program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Sarana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Prasarana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Aparatur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Pemeliharaan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rutin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berkala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gedung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kantor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Pemeliharaan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rutin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berkala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kendaraan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dinas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operasional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820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70609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</a:t>
            </a:r>
            <a:r>
              <a:rPr lang="en-US" sz="3600" b="1" dirty="0" err="1" smtClean="0"/>
              <a:t>Kegiatan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50010"/>
              </p:ext>
            </p:extLst>
          </p:nvPr>
        </p:nvGraphicFramePr>
        <p:xfrm>
          <a:off x="395536" y="836712"/>
          <a:ext cx="829126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226824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Pengadaan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peralatan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perlengkapan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gedung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kantor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Pemeliharaan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rutin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berkala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peralatan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perlengkapan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gedung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kantor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Program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pengembangan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sistem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pelaporan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capaian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kinerja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keuangan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Penyusunan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Renja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Evaluasi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Renja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Perangkat</a:t>
                      </a:r>
                      <a:r>
                        <a:rPr lang="en-US" baseline="0" dirty="0" smtClean="0"/>
                        <a:t> Daerah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Penyusunan</a:t>
                      </a:r>
                      <a:r>
                        <a:rPr lang="en-US" baseline="0" dirty="0" smtClean="0"/>
                        <a:t> RKA, LAKIP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Laporan</a:t>
                      </a:r>
                      <a:r>
                        <a:rPr lang="en-US" baseline="0" dirty="0" smtClean="0"/>
                        <a:t>- </a:t>
                      </a:r>
                      <a:r>
                        <a:rPr lang="en-US" baseline="0" dirty="0" err="1" smtClean="0"/>
                        <a:t>Laporan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Keuangan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Perangkat</a:t>
                      </a:r>
                      <a:r>
                        <a:rPr lang="en-US" baseline="0" dirty="0" smtClean="0"/>
                        <a:t> Daerah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Penyusunan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Profil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Perangkat</a:t>
                      </a:r>
                      <a:r>
                        <a:rPr lang="en-US" baseline="0" dirty="0" smtClean="0"/>
                        <a:t> Daerah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Monitoring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Evaluasi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Perangkat</a:t>
                      </a:r>
                      <a:r>
                        <a:rPr lang="en-US" baseline="0" dirty="0" smtClean="0"/>
                        <a:t> Daerah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686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</a:t>
            </a:r>
            <a:r>
              <a:rPr lang="en-US" sz="3600" b="1" dirty="0" err="1" smtClean="0"/>
              <a:t>Kegiatan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432172"/>
              </p:ext>
            </p:extLst>
          </p:nvPr>
        </p:nvGraphicFramePr>
        <p:xfrm>
          <a:off x="539552" y="908720"/>
          <a:ext cx="8291264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Pelayanan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Penyediaan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Tenaga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Kontrak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Perangkat</a:t>
                      </a:r>
                      <a:r>
                        <a:rPr lang="en-US" baseline="0" dirty="0" smtClean="0"/>
                        <a:t> Daerah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Promosi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unggulan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inovatif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PPA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 </a:t>
                      </a:r>
                      <a:r>
                        <a:rPr lang="en-US" dirty="0" err="1" smtClean="0"/>
                        <a:t>Penguatan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Kelembagaan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Pengarusutamaan</a:t>
                      </a:r>
                      <a:r>
                        <a:rPr lang="en-US" baseline="0" dirty="0" smtClean="0"/>
                        <a:t> Gender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Anak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Menuju</a:t>
                      </a:r>
                      <a:r>
                        <a:rPr lang="en-US" baseline="0" dirty="0" smtClean="0"/>
                        <a:t> Kota </a:t>
                      </a:r>
                      <a:r>
                        <a:rPr lang="en-US" baseline="0" dirty="0" err="1" smtClean="0"/>
                        <a:t>Layak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Anak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Penguatan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kelembagaan</a:t>
                      </a:r>
                      <a:r>
                        <a:rPr lang="en-US" baseline="0" dirty="0" smtClean="0"/>
                        <a:t> Forum </a:t>
                      </a:r>
                      <a:r>
                        <a:rPr lang="en-US" baseline="0" dirty="0" err="1" smtClean="0"/>
                        <a:t>Anak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Kualitas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Hidup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Perlindungan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Perempuan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Anak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upaya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perlindungan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perempuan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tindak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kekerasan</a:t>
                      </a:r>
                      <a:endParaRPr lang="en-US" baseline="0" dirty="0" smtClean="0"/>
                    </a:p>
                    <a:p>
                      <a:pPr marL="0" indent="0">
                        <a:buFontTx/>
                        <a:buNone/>
                      </a:pP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Pendidikan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pelatihan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serta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kesetaraan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jender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936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</a:t>
            </a:r>
            <a:r>
              <a:rPr lang="en-US" sz="3600" b="1" dirty="0" err="1" smtClean="0"/>
              <a:t>Kegiatan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56153"/>
              </p:ext>
            </p:extLst>
          </p:nvPr>
        </p:nvGraphicFramePr>
        <p:xfrm>
          <a:off x="467544" y="1124744"/>
          <a:ext cx="8291264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Pengembangan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pemberdayaan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ekonomi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keluarga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Fasilitasi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ketrampilan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kinerja</a:t>
                      </a:r>
                      <a:r>
                        <a:rPr lang="en-US" baseline="0" dirty="0" smtClean="0"/>
                        <a:t> PKK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ketrampilan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kinerja</a:t>
                      </a:r>
                      <a:r>
                        <a:rPr lang="en-US" baseline="0" dirty="0" smtClean="0"/>
                        <a:t> dharma </a:t>
                      </a:r>
                      <a:r>
                        <a:rPr lang="en-US" baseline="0" dirty="0" err="1" smtClean="0"/>
                        <a:t>wanita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PBM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 </a:t>
                      </a:r>
                      <a:r>
                        <a:rPr lang="en-US" dirty="0" err="1" smtClean="0"/>
                        <a:t>Peningkata</a:t>
                      </a:r>
                      <a:r>
                        <a:rPr lang="en-US" baseline="0" dirty="0" err="1" smtClean="0"/>
                        <a:t>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Partisipasi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Membangun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Desa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program </a:t>
                      </a:r>
                      <a:r>
                        <a:rPr lang="en-US" baseline="0" dirty="0" err="1" smtClean="0"/>
                        <a:t>peningkatan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kualitasi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kawasan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permukiman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program </a:t>
                      </a:r>
                      <a:r>
                        <a:rPr lang="en-US" baseline="0" dirty="0" err="1" smtClean="0"/>
                        <a:t>akselerasi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pembangunan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wilayah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kecamatan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kelurahan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46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2844" y="142852"/>
            <a:ext cx="8858312" cy="6572296"/>
            <a:chOff x="71406" y="142852"/>
            <a:chExt cx="8858312" cy="6572296"/>
          </a:xfrm>
        </p:grpSpPr>
        <p:sp>
          <p:nvSpPr>
            <p:cNvPr id="7" name="Rounded Rectangle 6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Sekilas</a:t>
            </a:r>
            <a:r>
              <a:rPr lang="en-US" dirty="0" smtClean="0">
                <a:solidFill>
                  <a:srgbClr val="0070C0"/>
                </a:solidFill>
              </a:rPr>
              <a:t> Kota </a:t>
            </a:r>
            <a:r>
              <a:rPr lang="en-US" dirty="0" err="1" smtClean="0">
                <a:solidFill>
                  <a:srgbClr val="0070C0"/>
                </a:solidFill>
              </a:rPr>
              <a:t>Pekalongan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500174"/>
            <a:ext cx="331470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4422" y="1628800"/>
            <a:ext cx="46805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Luas</a:t>
            </a:r>
            <a:r>
              <a:rPr lang="en-US" b="1" dirty="0" smtClean="0">
                <a:latin typeface="+mj-lt"/>
              </a:rPr>
              <a:t> Wilayah</a:t>
            </a:r>
            <a:r>
              <a:rPr lang="en-US" dirty="0" smtClean="0">
                <a:latin typeface="+mj-lt"/>
              </a:rPr>
              <a:t>		:  </a:t>
            </a:r>
            <a:r>
              <a:rPr lang="en-US" u="sng" dirty="0" smtClean="0">
                <a:latin typeface="+mj-lt"/>
              </a:rPr>
              <a:t>+</a:t>
            </a:r>
            <a:r>
              <a:rPr lang="en-US" dirty="0" smtClean="0">
                <a:latin typeface="+mj-lt"/>
              </a:rPr>
              <a:t> 45 km 2</a:t>
            </a:r>
          </a:p>
          <a:p>
            <a:endParaRPr lang="en-US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Wilayah</a:t>
            </a:r>
            <a:r>
              <a:rPr lang="en-US" dirty="0" smtClean="0">
                <a:latin typeface="+mj-lt"/>
              </a:rPr>
              <a:t>		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+mj-lt"/>
              </a:rPr>
              <a:t>Jumlah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Kecamatan</a:t>
            </a:r>
            <a:r>
              <a:rPr lang="en-US" dirty="0" smtClean="0">
                <a:latin typeface="+mj-lt"/>
              </a:rPr>
              <a:t>	: 4 </a:t>
            </a:r>
            <a:r>
              <a:rPr lang="en-US" dirty="0" err="1" smtClean="0">
                <a:latin typeface="+mj-lt"/>
              </a:rPr>
              <a:t>Kecamatan</a:t>
            </a:r>
            <a:endParaRPr lang="en-US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+mj-lt"/>
              </a:rPr>
              <a:t>Jumlah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Kelurahah</a:t>
            </a:r>
            <a:r>
              <a:rPr lang="en-US" dirty="0" smtClean="0">
                <a:latin typeface="+mj-lt"/>
              </a:rPr>
              <a:t>	: 27 </a:t>
            </a:r>
            <a:r>
              <a:rPr lang="en-US" dirty="0" err="1" smtClean="0">
                <a:latin typeface="+mj-lt"/>
              </a:rPr>
              <a:t>Kelurahan</a:t>
            </a:r>
            <a:endParaRPr lang="en-US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+mj-lt"/>
              </a:rPr>
              <a:t>Jumlah</a:t>
            </a:r>
            <a:r>
              <a:rPr lang="en-US" dirty="0" smtClean="0">
                <a:latin typeface="+mj-lt"/>
              </a:rPr>
              <a:t> RW		: 337 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+mj-lt"/>
              </a:rPr>
              <a:t>Jumlah</a:t>
            </a:r>
            <a:r>
              <a:rPr lang="en-US" dirty="0" smtClean="0">
                <a:latin typeface="+mj-lt"/>
              </a:rPr>
              <a:t> RT		: 1.628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+mj-lt"/>
              </a:rPr>
              <a:t>Jumlah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Penduduk</a:t>
            </a:r>
            <a:r>
              <a:rPr lang="en-US" dirty="0" smtClean="0">
                <a:latin typeface="+mj-lt"/>
              </a:rPr>
              <a:t>	: 311.455  </a:t>
            </a:r>
            <a:r>
              <a:rPr lang="en-US" dirty="0" err="1" smtClean="0">
                <a:latin typeface="+mj-lt"/>
              </a:rPr>
              <a:t>jiwa</a:t>
            </a:r>
            <a:endParaRPr lang="en-US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j-lt"/>
              </a:rPr>
              <a:t>IPM			: 73,32 (2016)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j-lt"/>
              </a:rPr>
              <a:t>PNS			: 3.186 orang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APBN 2019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Belanja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Pegawai</a:t>
            </a:r>
            <a:r>
              <a:rPr lang="en-US" dirty="0" smtClean="0">
                <a:latin typeface="+mj-lt"/>
              </a:rPr>
              <a:t>	: 395.642.028.000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Belanja</a:t>
            </a:r>
            <a:r>
              <a:rPr lang="en-US" dirty="0" smtClean="0">
                <a:latin typeface="+mj-lt"/>
              </a:rPr>
              <a:t> Pembangunan</a:t>
            </a:r>
            <a:r>
              <a:rPr lang="en-US" smtClean="0">
                <a:latin typeface="+mj-lt"/>
              </a:rPr>
              <a:t>	: 630.514.200.000</a:t>
            </a:r>
            <a:endParaRPr lang="en-US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US" u="sng" dirty="0">
              <a:latin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875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72008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</a:t>
            </a:r>
            <a:r>
              <a:rPr lang="en-US" sz="3600" b="1" dirty="0" err="1" smtClean="0"/>
              <a:t>Kegiatan</a:t>
            </a:r>
            <a:endParaRPr lang="en-US" sz="3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89442"/>
              </p:ext>
            </p:extLst>
          </p:nvPr>
        </p:nvGraphicFramePr>
        <p:xfrm>
          <a:off x="467544" y="980728"/>
          <a:ext cx="8291264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Koordinasi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perumusan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kebijakan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sinkronisasi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pelaksanaan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upaya-upaya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penanggulangan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kemiskinan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penurunan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kesenjangan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kegiatan</a:t>
                      </a:r>
                      <a:r>
                        <a:rPr lang="en-US" baseline="0" dirty="0" smtClean="0"/>
                        <a:t> TMMD (</a:t>
                      </a:r>
                      <a:r>
                        <a:rPr lang="en-US" baseline="0" dirty="0" err="1" smtClean="0"/>
                        <a:t>Bantuan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Provinsi</a:t>
                      </a:r>
                      <a:r>
                        <a:rPr lang="en-US" baseline="0" dirty="0" smtClean="0"/>
                        <a:t>)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PKM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 </a:t>
                      </a:r>
                      <a:r>
                        <a:rPr lang="en-US" dirty="0" err="1" smtClean="0"/>
                        <a:t>Pemberdayaan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Masyarakat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Penyelenggaraan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Lomba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Pembedayaan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Pemberdayaan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Lembaga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Organisasi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Perdesaan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Program </a:t>
                      </a:r>
                      <a:r>
                        <a:rPr lang="en-US" dirty="0" err="1" smtClean="0"/>
                        <a:t>Peningkatan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Keberdayaan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Lembaga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Kemasyarakatan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Kelurahan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err="1" smtClean="0"/>
                        <a:t>Pembinaan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kelompok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pembangunan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desa</a:t>
                      </a:r>
                      <a:endParaRPr lang="en-US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071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93610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Program </a:t>
            </a:r>
            <a:r>
              <a:rPr lang="en-US" sz="3600" b="1" dirty="0" err="1" smtClean="0"/>
              <a:t>Kegiatan</a:t>
            </a:r>
            <a:endParaRPr lang="en-US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80577"/>
              </p:ext>
            </p:extLst>
          </p:nvPr>
        </p:nvGraphicFramePr>
        <p:xfrm>
          <a:off x="467544" y="1268760"/>
          <a:ext cx="8291264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564"/>
                <a:gridCol w="1627684"/>
                <a:gridCol w="2952328"/>
                <a:gridCol w="3106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BIDANG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PROGRAM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Fasilitasi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Bulan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Bakti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Gotong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Royong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Masyarakat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err="1" smtClean="0"/>
                        <a:t>Fasilitasi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Teknologi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Tepat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Guna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377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4" name="Rounded Rectangle 3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657658" y="1124744"/>
            <a:ext cx="7704856" cy="468051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>
                <a:solidFill>
                  <a:prstClr val="black"/>
                </a:solidFill>
              </a:rPr>
              <a:t>Kurangnya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jumlah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personel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terutama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pada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bidang</a:t>
            </a:r>
            <a:r>
              <a:rPr lang="en-US" sz="1800" dirty="0" smtClean="0">
                <a:solidFill>
                  <a:prstClr val="black"/>
                </a:solidFill>
              </a:rPr>
              <a:t> PBM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PPPA. </a:t>
            </a:r>
            <a:r>
              <a:rPr lang="en-US" sz="1800" dirty="0" err="1" smtClean="0">
                <a:solidFill>
                  <a:prstClr val="black"/>
                </a:solidFill>
              </a:rPr>
              <a:t>Terdapat</a:t>
            </a:r>
            <a:r>
              <a:rPr lang="en-US" sz="1800" dirty="0" smtClean="0">
                <a:solidFill>
                  <a:prstClr val="black"/>
                </a:solidFill>
              </a:rPr>
              <a:t> 2 (</a:t>
            </a:r>
            <a:r>
              <a:rPr lang="en-US" sz="1800" dirty="0" err="1" smtClean="0">
                <a:solidFill>
                  <a:prstClr val="black"/>
                </a:solidFill>
              </a:rPr>
              <a:t>dua</a:t>
            </a:r>
            <a:r>
              <a:rPr lang="en-US" sz="1800" dirty="0" smtClean="0">
                <a:solidFill>
                  <a:prstClr val="black"/>
                </a:solidFill>
              </a:rPr>
              <a:t>) </a:t>
            </a:r>
            <a:r>
              <a:rPr lang="en-US" sz="1800" dirty="0" err="1" smtClean="0">
                <a:solidFill>
                  <a:prstClr val="black"/>
                </a:solidFill>
              </a:rPr>
              <a:t>formasi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struktural</a:t>
            </a:r>
            <a:r>
              <a:rPr lang="en-US" sz="1800" dirty="0" smtClean="0">
                <a:solidFill>
                  <a:prstClr val="black"/>
                </a:solidFill>
              </a:rPr>
              <a:t> yang </a:t>
            </a:r>
            <a:r>
              <a:rPr lang="en-US" sz="1800" dirty="0" err="1" smtClean="0">
                <a:solidFill>
                  <a:prstClr val="black"/>
                </a:solidFill>
              </a:rPr>
              <a:t>kosong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pada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ke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dua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bidang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tersebut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hanya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terdapat</a:t>
            </a:r>
            <a:r>
              <a:rPr lang="en-US" sz="1800" dirty="0" smtClean="0">
                <a:solidFill>
                  <a:prstClr val="black"/>
                </a:solidFill>
              </a:rPr>
              <a:t> 1 (</a:t>
            </a:r>
            <a:r>
              <a:rPr lang="en-US" sz="1800" dirty="0" err="1" smtClean="0">
                <a:solidFill>
                  <a:prstClr val="black"/>
                </a:solidFill>
              </a:rPr>
              <a:t>satu</a:t>
            </a:r>
            <a:r>
              <a:rPr lang="en-US" sz="1800" dirty="0" smtClean="0">
                <a:solidFill>
                  <a:prstClr val="black"/>
                </a:solidFill>
              </a:rPr>
              <a:t>) </a:t>
            </a:r>
            <a:r>
              <a:rPr lang="en-US" sz="1800" dirty="0" err="1" smtClean="0">
                <a:solidFill>
                  <a:prstClr val="black"/>
                </a:solidFill>
              </a:rPr>
              <a:t>staf</a:t>
            </a:r>
            <a:r>
              <a:rPr lang="en-US" sz="1800" dirty="0" smtClean="0">
                <a:solidFill>
                  <a:prstClr val="black"/>
                </a:solidFill>
              </a:rPr>
              <a:t> PNS. </a:t>
            </a:r>
            <a:r>
              <a:rPr lang="en-US" sz="1800" dirty="0" err="1" smtClean="0">
                <a:solidFill>
                  <a:prstClr val="black"/>
                </a:solidFill>
              </a:rPr>
              <a:t>Untuk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mengatasi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masalah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tersebut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mengoptimalkan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tenaga</a:t>
            </a:r>
            <a:r>
              <a:rPr lang="en-US" sz="1800" dirty="0" smtClean="0">
                <a:solidFill>
                  <a:prstClr val="black"/>
                </a:solidFill>
              </a:rPr>
              <a:t> non PNS.</a:t>
            </a:r>
          </a:p>
          <a:p>
            <a:r>
              <a:rPr lang="en-US" sz="1800" dirty="0" err="1" smtClean="0">
                <a:solidFill>
                  <a:prstClr val="black"/>
                </a:solidFill>
              </a:rPr>
              <a:t>Gedung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kantor</a:t>
            </a:r>
            <a:r>
              <a:rPr lang="en-US" sz="1800" dirty="0" smtClean="0">
                <a:solidFill>
                  <a:prstClr val="black"/>
                </a:solidFill>
              </a:rPr>
              <a:t> yang </a:t>
            </a:r>
            <a:r>
              <a:rPr lang="en-US" sz="1800" dirty="0" err="1" smtClean="0">
                <a:solidFill>
                  <a:prstClr val="black"/>
                </a:solidFill>
              </a:rPr>
              <a:t>kurang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layak</a:t>
            </a:r>
            <a:r>
              <a:rPr lang="en-US" sz="1800" dirty="0" smtClean="0">
                <a:solidFill>
                  <a:prstClr val="black"/>
                </a:solidFill>
              </a:rPr>
              <a:t>. Dari </a:t>
            </a:r>
            <a:r>
              <a:rPr lang="en-US" sz="1800" dirty="0" err="1" smtClean="0">
                <a:solidFill>
                  <a:prstClr val="black"/>
                </a:solidFill>
              </a:rPr>
              <a:t>segi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fisik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bangunan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sudah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tua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telah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terjadi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kerusakan</a:t>
            </a:r>
            <a:r>
              <a:rPr lang="en-US" sz="1800" dirty="0" smtClean="0">
                <a:solidFill>
                  <a:prstClr val="black"/>
                </a:solidFill>
              </a:rPr>
              <a:t> yang </a:t>
            </a:r>
            <a:r>
              <a:rPr lang="en-US" sz="1800" dirty="0" err="1" smtClean="0">
                <a:solidFill>
                  <a:prstClr val="black"/>
                </a:solidFill>
              </a:rPr>
              <a:t>ditandai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dengan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adanya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keretakan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pada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dinding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kantor</a:t>
            </a:r>
            <a:r>
              <a:rPr lang="en-US" sz="18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sz="1800" dirty="0" err="1" smtClean="0">
                <a:solidFill>
                  <a:prstClr val="black"/>
                </a:solidFill>
              </a:rPr>
              <a:t>Lokasi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bangunan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gedung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kantor</a:t>
            </a:r>
            <a:r>
              <a:rPr lang="en-US" sz="1800" dirty="0" smtClean="0">
                <a:solidFill>
                  <a:prstClr val="black"/>
                </a:solidFill>
              </a:rPr>
              <a:t> yang </a:t>
            </a:r>
            <a:r>
              <a:rPr lang="en-US" sz="1800" dirty="0" err="1" smtClean="0">
                <a:solidFill>
                  <a:prstClr val="black"/>
                </a:solidFill>
              </a:rPr>
              <a:t>lebih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rendah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dari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jalan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bangunan</a:t>
            </a:r>
            <a:r>
              <a:rPr lang="en-US" sz="1800" dirty="0" smtClean="0">
                <a:solidFill>
                  <a:prstClr val="black"/>
                </a:solidFill>
              </a:rPr>
              <a:t> lain </a:t>
            </a:r>
            <a:r>
              <a:rPr lang="en-US" sz="1800" dirty="0" err="1" smtClean="0">
                <a:solidFill>
                  <a:prstClr val="black"/>
                </a:solidFill>
              </a:rPr>
              <a:t>disekitarnya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sehingga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pada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musim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penghujan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sering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mengalami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banjir</a:t>
            </a:r>
            <a:r>
              <a:rPr lang="en-US" sz="18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sz="1800" dirty="0" err="1" smtClean="0">
                <a:solidFill>
                  <a:prstClr val="black"/>
                </a:solidFill>
              </a:rPr>
              <a:t>Lokasi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gedung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kantor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terkepung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oleh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bangunan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tinggi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yaitu</a:t>
            </a:r>
            <a:r>
              <a:rPr lang="en-US" sz="1800" dirty="0" smtClean="0">
                <a:solidFill>
                  <a:prstClr val="black"/>
                </a:solidFill>
              </a:rPr>
              <a:t> Hotel </a:t>
            </a:r>
            <a:r>
              <a:rPr lang="en-US" sz="1800" dirty="0" err="1" smtClean="0">
                <a:solidFill>
                  <a:prstClr val="black"/>
                </a:solidFill>
              </a:rPr>
              <a:t>Dafam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Transmart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sehingga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sering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terjadi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gangguan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pada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aplikasi</a:t>
            </a:r>
            <a:r>
              <a:rPr lang="en-US" sz="1800" dirty="0" smtClean="0">
                <a:solidFill>
                  <a:prstClr val="black"/>
                </a:solidFill>
              </a:rPr>
              <a:t> yang </a:t>
            </a:r>
            <a:r>
              <a:rPr lang="en-US" sz="1800" dirty="0" err="1" smtClean="0">
                <a:solidFill>
                  <a:prstClr val="black"/>
                </a:solidFill>
              </a:rPr>
              <a:t>berbasis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pemancar</a:t>
            </a:r>
            <a:r>
              <a:rPr lang="en-US" sz="1800" dirty="0" smtClean="0">
                <a:solidFill>
                  <a:prstClr val="black"/>
                </a:solidFill>
              </a:rPr>
              <a:t>/</a:t>
            </a:r>
            <a:r>
              <a:rPr lang="en-US" sz="1800" dirty="0" err="1" smtClean="0">
                <a:solidFill>
                  <a:prstClr val="black"/>
                </a:solidFill>
              </a:rPr>
              <a:t>antena</a:t>
            </a:r>
            <a:r>
              <a:rPr lang="en-US" sz="1800" dirty="0" smtClean="0">
                <a:solidFill>
                  <a:prstClr val="black"/>
                </a:solidFill>
              </a:rPr>
              <a:t>/</a:t>
            </a:r>
            <a:r>
              <a:rPr lang="en-US" sz="1800" dirty="0" err="1" smtClean="0">
                <a:solidFill>
                  <a:prstClr val="black"/>
                </a:solidFill>
              </a:rPr>
              <a:t>reuter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seperti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Batiknet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e-</a:t>
            </a:r>
            <a:r>
              <a:rPr lang="en-US" sz="1800" dirty="0" err="1" smtClean="0">
                <a:solidFill>
                  <a:prstClr val="black"/>
                </a:solidFill>
              </a:rPr>
              <a:t>presensi</a:t>
            </a:r>
            <a:r>
              <a:rPr lang="en-US" sz="18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sz="1800" dirty="0" err="1" smtClean="0">
                <a:solidFill>
                  <a:prstClr val="black"/>
                </a:solidFill>
              </a:rPr>
              <a:t>Lokasi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kantor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berada</a:t>
            </a:r>
            <a:r>
              <a:rPr lang="en-US" sz="1800" dirty="0" smtClean="0">
                <a:solidFill>
                  <a:prstClr val="black"/>
                </a:solidFill>
              </a:rPr>
              <a:t> di </a:t>
            </a:r>
            <a:r>
              <a:rPr lang="en-US" sz="1800" dirty="0" err="1" smtClean="0">
                <a:solidFill>
                  <a:prstClr val="black"/>
                </a:solidFill>
              </a:rPr>
              <a:t>lingkungan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pusat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ekonomi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sehingga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sangat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bising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dengan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hiruk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pikuk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kendaraan</a:t>
            </a:r>
            <a:r>
              <a:rPr lang="en-US" sz="18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sz="1800" dirty="0" err="1" smtClean="0">
                <a:solidFill>
                  <a:prstClr val="black"/>
                </a:solidFill>
              </a:rPr>
              <a:t>Kurang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tersedianya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prasarana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ruangan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terutama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tidak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tersedianya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ruang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pertemuan</a:t>
            </a:r>
            <a:r>
              <a:rPr lang="en-US" sz="1800" dirty="0" smtClean="0">
                <a:solidFill>
                  <a:prstClr val="black"/>
                </a:solidFill>
              </a:rPr>
              <a:t> yang representative, </a:t>
            </a:r>
            <a:r>
              <a:rPr lang="en-US" sz="1800" dirty="0" err="1" smtClean="0">
                <a:solidFill>
                  <a:prstClr val="black"/>
                </a:solidFill>
              </a:rPr>
              <a:t>belum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tersedia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ruang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sekretaris</a:t>
            </a:r>
            <a:r>
              <a:rPr lang="en-US" sz="1800" dirty="0" smtClean="0">
                <a:solidFill>
                  <a:prstClr val="black"/>
                </a:solidFill>
              </a:rPr>
              <a:t>, </a:t>
            </a:r>
            <a:r>
              <a:rPr lang="en-US" sz="1800" dirty="0" err="1" smtClean="0">
                <a:solidFill>
                  <a:prstClr val="black"/>
                </a:solidFill>
              </a:rPr>
              <a:t>gudang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arsip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masih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tercampur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dengan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gudang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barang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dan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tidak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tersedianya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ruang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</a:rPr>
              <a:t>laktasi</a:t>
            </a:r>
            <a:r>
              <a:rPr lang="en-US" sz="18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490662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PERMASALAHAN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5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4" name="Rounded Rectangle 3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657658" y="1445931"/>
            <a:ext cx="7704856" cy="2483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prstClr val="black"/>
                </a:solidFill>
              </a:rPr>
              <a:t>Kurangnya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kepedulian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masyarakat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dalam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menangani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kasus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kekerasan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terhadap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anak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perempuan</a:t>
            </a:r>
            <a:endParaRPr lang="en-US" sz="1600" dirty="0" smtClean="0">
              <a:solidFill>
                <a:prstClr val="black"/>
              </a:solidFill>
            </a:endParaRPr>
          </a:p>
          <a:p>
            <a:r>
              <a:rPr lang="en-US" sz="1600" dirty="0" err="1" smtClean="0">
                <a:solidFill>
                  <a:prstClr val="black"/>
                </a:solidFill>
              </a:rPr>
              <a:t>Dalam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upaya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menuju</a:t>
            </a:r>
            <a:r>
              <a:rPr lang="en-US" sz="1600" dirty="0" smtClean="0">
                <a:solidFill>
                  <a:prstClr val="black"/>
                </a:solidFill>
              </a:rPr>
              <a:t> Kota </a:t>
            </a:r>
            <a:r>
              <a:rPr lang="en-US" sz="1600" dirty="0" err="1" smtClean="0">
                <a:solidFill>
                  <a:prstClr val="black"/>
                </a:solidFill>
              </a:rPr>
              <a:t>Layak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Anak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kurang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dukungan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dari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pihak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ketiga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terutama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dunia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usaha</a:t>
            </a:r>
            <a:endParaRPr lang="en-US" sz="1600" dirty="0" smtClean="0">
              <a:solidFill>
                <a:prstClr val="black"/>
              </a:solidFill>
            </a:endParaRPr>
          </a:p>
          <a:p>
            <a:r>
              <a:rPr lang="en-US" sz="1600" dirty="0" err="1" smtClean="0">
                <a:solidFill>
                  <a:prstClr val="black"/>
                </a:solidFill>
              </a:rPr>
              <a:t>Kurangnya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sarana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prasarana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mendukung</a:t>
            </a:r>
            <a:r>
              <a:rPr lang="en-US" sz="1600" dirty="0" smtClean="0">
                <a:solidFill>
                  <a:prstClr val="black"/>
                </a:solidFill>
              </a:rPr>
              <a:t> KLA, </a:t>
            </a:r>
            <a:r>
              <a:rPr lang="en-US" sz="1600" dirty="0" err="1" smtClean="0">
                <a:solidFill>
                  <a:prstClr val="black"/>
                </a:solidFill>
              </a:rPr>
              <a:t>termasuk</a:t>
            </a:r>
            <a:r>
              <a:rPr lang="en-US" sz="1600" dirty="0" smtClean="0">
                <a:solidFill>
                  <a:prstClr val="black"/>
                </a:solidFill>
              </a:rPr>
              <a:t> media </a:t>
            </a:r>
            <a:r>
              <a:rPr lang="en-US" sz="1600" dirty="0" err="1" smtClean="0">
                <a:solidFill>
                  <a:prstClr val="black"/>
                </a:solidFill>
              </a:rPr>
              <a:t>seperti</a:t>
            </a:r>
            <a:r>
              <a:rPr lang="en-US" sz="1600" dirty="0" smtClean="0">
                <a:solidFill>
                  <a:prstClr val="black"/>
                </a:solidFill>
              </a:rPr>
              <a:t> billboard </a:t>
            </a:r>
            <a:r>
              <a:rPr lang="en-US" sz="1600" dirty="0" err="1" smtClean="0">
                <a:solidFill>
                  <a:prstClr val="black"/>
                </a:solidFill>
              </a:rPr>
              <a:t>dsb</a:t>
            </a:r>
            <a:endParaRPr lang="en-US" sz="1600" dirty="0" smtClean="0">
              <a:solidFill>
                <a:prstClr val="black"/>
              </a:solidFill>
            </a:endParaRPr>
          </a:p>
          <a:p>
            <a:r>
              <a:rPr lang="en-US" sz="1600" dirty="0" err="1" smtClean="0">
                <a:solidFill>
                  <a:prstClr val="black"/>
                </a:solidFill>
              </a:rPr>
              <a:t>Mulai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terkikisnya</a:t>
            </a:r>
            <a:r>
              <a:rPr lang="en-US" sz="1600" dirty="0" smtClean="0">
                <a:solidFill>
                  <a:prstClr val="black"/>
                </a:solidFill>
              </a:rPr>
              <a:t> rasa </a:t>
            </a:r>
            <a:r>
              <a:rPr lang="en-US" sz="1600" dirty="0" err="1" smtClean="0">
                <a:solidFill>
                  <a:prstClr val="black"/>
                </a:solidFill>
              </a:rPr>
              <a:t>kegotong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royongan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masyarakat</a:t>
            </a:r>
            <a:r>
              <a:rPr lang="en-US" sz="1600" dirty="0" smtClean="0">
                <a:solidFill>
                  <a:prstClr val="black"/>
                </a:solidFill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</a:rPr>
              <a:t>sehingga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diperlukan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upaya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peningkatan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pemberdayaan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masyarakat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secara</a:t>
            </a:r>
            <a:r>
              <a:rPr lang="en-US" sz="1600" dirty="0" smtClean="0">
                <a:solidFill>
                  <a:prstClr val="black"/>
                </a:solidFill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</a:rPr>
              <a:t>lebih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</a:rPr>
              <a:t>intensif</a:t>
            </a:r>
            <a:endParaRPr lang="en-US" sz="1600" dirty="0" smtClean="0">
              <a:solidFill>
                <a:prstClr val="black"/>
              </a:solidFill>
            </a:endParaRPr>
          </a:p>
          <a:p>
            <a:endParaRPr lang="en-US" sz="1600" dirty="0" smtClean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1600" dirty="0" smtClean="0">
              <a:solidFill>
                <a:prstClr val="black"/>
              </a:solidFill>
            </a:endParaRPr>
          </a:p>
          <a:p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63467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PERMASALAHAN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5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4" name="Rounded Rectangle 3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7734580" cy="435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61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7762"/>
            <a:ext cx="8229600" cy="778098"/>
          </a:xfrm>
        </p:spPr>
        <p:txBody>
          <a:bodyPr/>
          <a:lstStyle/>
          <a:p>
            <a:r>
              <a:rPr lang="en-US" dirty="0" smtClean="0"/>
              <a:t>VISI DAN MISI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982" y="1617681"/>
            <a:ext cx="7962108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VISI : “</a:t>
            </a:r>
            <a:r>
              <a:rPr lang="en-US" dirty="0" err="1" smtClean="0"/>
              <a:t>Pekalongan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Sejahtera, </a:t>
            </a:r>
            <a:r>
              <a:rPr lang="en-US" dirty="0" err="1" smtClean="0"/>
              <a:t>Mandiri</a:t>
            </a:r>
            <a:r>
              <a:rPr lang="en-US" dirty="0" smtClean="0"/>
              <a:t>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Berbudaya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 err="1" smtClean="0"/>
              <a:t>Berlandaskan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Religiusitas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 MISI RPJMD Kota </a:t>
            </a:r>
            <a:r>
              <a:rPr lang="en-US" dirty="0" err="1" smtClean="0"/>
              <a:t>Pekalongan</a:t>
            </a:r>
            <a:r>
              <a:rPr lang="en-US" dirty="0" smtClean="0"/>
              <a:t> 2016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akses</a:t>
            </a:r>
            <a:r>
              <a:rPr lang="en-US" dirty="0" smtClean="0"/>
              <a:t> &amp;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;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Meningkatkan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kualitas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pelayanan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publik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untuk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sebesar-besarnya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bagi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kesejahteraan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masyarakat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dirty="0" err="1" smtClean="0"/>
              <a:t>Memberdayakan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rakyat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potensi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r>
              <a:rPr lang="en-US" dirty="0" smtClean="0"/>
              <a:t> yang </a:t>
            </a:r>
            <a:r>
              <a:rPr lang="en-US" dirty="0" err="1" smtClean="0"/>
              <a:t>berkelanjutan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prasarana</a:t>
            </a:r>
            <a:r>
              <a:rPr lang="en-US" dirty="0" smtClean="0"/>
              <a:t> </a:t>
            </a:r>
            <a:r>
              <a:rPr lang="en-US" dirty="0" err="1" smtClean="0"/>
              <a:t>perkotaan</a:t>
            </a:r>
            <a:r>
              <a:rPr lang="en-US" dirty="0" smtClean="0"/>
              <a:t> yang </a:t>
            </a:r>
            <a:r>
              <a:rPr lang="en-US" dirty="0" err="1" smtClean="0"/>
              <a:t>ramah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Komunitas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Melestarikan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kearifan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tata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bermasyarakat</a:t>
            </a:r>
            <a:r>
              <a:rPr lang="en-US" dirty="0" smtClean="0"/>
              <a:t> yang </a:t>
            </a:r>
            <a:r>
              <a:rPr lang="en-US" dirty="0" err="1" smtClean="0"/>
              <a:t>berakhlaqul</a:t>
            </a:r>
            <a:r>
              <a:rPr lang="en-US" dirty="0" smtClean="0"/>
              <a:t> </a:t>
            </a:r>
            <a:r>
              <a:rPr lang="en-US" dirty="0" err="1" smtClean="0"/>
              <a:t>karimah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75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Sejarah</a:t>
            </a:r>
            <a:r>
              <a:rPr lang="en-US" dirty="0" smtClean="0"/>
              <a:t> DPMPPA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dirty="0"/>
              <a:t>Sejak  awal tahun 2000 isyu tentang otonomi daerah terus bergulir. Berbagai regulasi telah disiapkan untuk proses  penyerahan kewenangan dari pusat ke daerah. Hingga akhirnya pada tahun 2003 urusan /kewenangan dari pusat benar-benar diserahkan kepada daerah. Sebagai konsekwensi dari penyerahan kewenagan dari pusat, pemerintah daerah harus mengantisipasi dengan membentuk kelembagaan yang akan menangani urusan dan kewenangan tersebut.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id-ID" dirty="0"/>
              <a:t>Untuk pertama kalinya, dengan Peraturan  Daerah Kota Pekalongan No. 4 Tahun 2004 dibentuk kelembagaan yang menangani urusan Pemberdayaan Masyarakat dan Keluarga Berencana dengan nama Badan Pemberdayaan Masyarakan dan Keluarga Berencana atau disingkat BAPERMAS – KB. Pada saat yang bersamaan Walikota Pekalongan telah menunjuk Ir. Candra Herawati, MM sebagai kepala Badan.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21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Sejarah</a:t>
            </a:r>
            <a:r>
              <a:rPr lang="en-US" dirty="0" smtClean="0"/>
              <a:t> DPMPPA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dirty="0"/>
              <a:t>Pada tahun 2008, urusan ketahanan pangan dinilai serumpun dengan Pemberdayaan Masyarakat dan KB. Oleh karena itu, dengan Perda No. 5 tahun 2008 dibentuklah Badan Pemberdayaan Masyarakat Perempuan , Keluarga Berencana dan Ketahanan Pangan (BPMPKB-KP). Adapun kepala yang memimpin SKPD tersebut masih dipercayakan kepada Ir. Candra Herawati, MM sampai dengan tahun 2010. Selanjutnya sejak bulan Oktober 2010, BPMPKB-KP dipimpin oleh Sri Wahyuni, SH</a:t>
            </a:r>
            <a:r>
              <a:rPr lang="id-ID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id-ID" dirty="0"/>
              <a:t>Pada tahun 2011 kelembagaan BPMPKB-KP mengalami perubahan lagi. Berdasarkan Perda No 1 Tahun 2011 kelembagaannya dibentuk menjadi 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, </a:t>
            </a:r>
            <a:r>
              <a:rPr lang="en-US" dirty="0" err="1"/>
              <a:t>Perempuan</a:t>
            </a:r>
            <a:r>
              <a:rPr lang="en-US" dirty="0"/>
              <a:t>, </a:t>
            </a:r>
            <a:r>
              <a:rPr lang="en-US" dirty="0" err="1"/>
              <a:t>Perlindungan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Berencana</a:t>
            </a:r>
            <a:r>
              <a:rPr lang="id-ID" dirty="0"/>
              <a:t> atau disingkat BPMP2AKB. Dan sejak tahun 2013 kepemimpinan dipercayakan kepada Ir. Agus Jati Waluyo.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4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4" name="Rounded Rectangle 3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Sejarah DPMPPA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smtClean="0"/>
              <a:t>Pada tahun 2017, berdasarkan Peraturan Daerah Kota Pekalongan Nomor 5 Tahun 2016 tentang Pembentukan dan susunan perangkat daerah , dibentuk lembaga baru dengan nama Dinas Pemberdayaan Masyarakat, Perempuan dan Perlindungan Anak </a:t>
            </a:r>
            <a:r>
              <a:rPr lang="en-US" smtClean="0"/>
              <a:t>(DPMPPA) </a:t>
            </a:r>
            <a:r>
              <a:rPr lang="id-ID" smtClean="0"/>
              <a:t>dan kepemimpinan dipercayakan kepada ir. Agus Jati Waluyo. Namun tidak lama kemudian pada tanggal 18 Maret 2017 dilantik pejabat baru yaitu Drs. Mas Pujantoro, MPd.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Terhitung mulai tanggal 1 Maret 2019 Drs. Mas Pujantoro, MPd  telah purna tugas. Sebagai Penggantinya ditunjuk  Yos Rosyidi, SIP, Msi sebagai Plt. Kepala DPMPPA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82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1406" y="142852"/>
            <a:ext cx="8858312" cy="6572296"/>
            <a:chOff x="71406" y="142852"/>
            <a:chExt cx="8858312" cy="6572296"/>
          </a:xfrm>
        </p:grpSpPr>
        <p:sp>
          <p:nvSpPr>
            <p:cNvPr id="5" name="Rounded Rectangle 4"/>
            <p:cNvSpPr/>
            <p:nvPr/>
          </p:nvSpPr>
          <p:spPr>
            <a:xfrm>
              <a:off x="71406" y="142852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4282" y="285728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286380" y="3786190"/>
              <a:ext cx="3643338" cy="2928958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57818" y="3929066"/>
              <a:ext cx="3429024" cy="2643206"/>
            </a:xfrm>
            <a:prstGeom prst="roundRect">
              <a:avLst>
                <a:gd name="adj" fmla="val 11221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6206" y="447652"/>
              <a:ext cx="8267760" cy="5981744"/>
            </a:xfrm>
            <a:prstGeom prst="roundRect">
              <a:avLst>
                <a:gd name="adj" fmla="val 3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id-ID" dirty="0"/>
              <a:t>DPMPPA</a:t>
            </a:r>
            <a:r>
              <a:rPr lang="en-US" dirty="0"/>
              <a:t> </a:t>
            </a:r>
            <a:r>
              <a:rPr lang="en-US" dirty="0" err="1"/>
              <a:t>dipimpin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Dinas</a:t>
            </a:r>
            <a:r>
              <a:rPr lang="en-US" dirty="0"/>
              <a:t> yang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tugasnya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bertanggung</a:t>
            </a:r>
            <a:r>
              <a:rPr lang="en-US" dirty="0"/>
              <a:t> </a:t>
            </a:r>
            <a:r>
              <a:rPr lang="en-US" dirty="0" err="1"/>
              <a:t>jawab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Walikota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Sekretaris</a:t>
            </a:r>
            <a:r>
              <a:rPr lang="en-US" dirty="0"/>
              <a:t> Daerah.</a:t>
            </a:r>
          </a:p>
          <a:p>
            <a:r>
              <a:rPr lang="id-ID" dirty="0"/>
              <a:t>DPMPPA mempunyai tugas membantu Walikota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id-ID" dirty="0"/>
              <a:t>melaksanakan urusan pemerintahan  yang menjadi kewenangan daerah </a:t>
            </a:r>
            <a:r>
              <a:rPr lang="en-US" dirty="0"/>
              <a:t>di </a:t>
            </a:r>
            <a:r>
              <a:rPr lang="id-ID" dirty="0"/>
              <a:t>bidang </a:t>
            </a:r>
            <a:r>
              <a:rPr lang="en-US" dirty="0" err="1"/>
              <a:t>Pemberdayaan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,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Perlindungan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id-ID" dirty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TUGAS POKOK DPMPPA</a:t>
            </a:r>
            <a:br>
              <a:rPr lang="en-US" dirty="0" smtClean="0"/>
            </a:br>
            <a:r>
              <a:rPr lang="en-US" sz="2200" b="1" dirty="0"/>
              <a:t>PERATURAN WALIKOTA PEKALONGAN</a:t>
            </a:r>
            <a:br>
              <a:rPr lang="en-US" sz="2200" b="1" dirty="0"/>
            </a:br>
            <a:r>
              <a:rPr lang="en-US" sz="2200" b="1" dirty="0"/>
              <a:t>NOMOR  </a:t>
            </a:r>
            <a:r>
              <a:rPr lang="id-ID" sz="2200" b="1" dirty="0"/>
              <a:t>73 </a:t>
            </a:r>
            <a:r>
              <a:rPr lang="en-US" sz="2200" b="1" dirty="0"/>
              <a:t>TAHUN 201</a:t>
            </a:r>
            <a:r>
              <a:rPr lang="id-ID" sz="2200" b="1" dirty="0"/>
              <a:t>8</a:t>
            </a:r>
            <a:r>
              <a:rPr lang="en-US" sz="2200" b="1" dirty="0"/>
              <a:t/>
            </a:r>
            <a:br>
              <a:rPr lang="en-US" sz="2200" b="1" dirty="0"/>
            </a:b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99940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3429024" cy="490066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STUKTUR ORGANISASI</a:t>
            </a:r>
            <a:endParaRPr lang="en-US" sz="2400" b="1" dirty="0"/>
          </a:p>
        </p:txBody>
      </p:sp>
      <p:grpSp>
        <p:nvGrpSpPr>
          <p:cNvPr id="75" name="Group 74"/>
          <p:cNvGrpSpPr/>
          <p:nvPr/>
        </p:nvGrpSpPr>
        <p:grpSpPr>
          <a:xfrm>
            <a:off x="142844" y="908720"/>
            <a:ext cx="8715436" cy="5653552"/>
            <a:chOff x="142844" y="908720"/>
            <a:chExt cx="8715436" cy="5653552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3428992" y="4784734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428992" y="5427676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42844" y="5429264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857224" y="3714752"/>
              <a:ext cx="471490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2393538" y="2321314"/>
              <a:ext cx="1928826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571604" y="3284536"/>
              <a:ext cx="621510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428860" y="1855776"/>
              <a:ext cx="7858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357554" y="1787586"/>
              <a:ext cx="178595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286380" y="2367430"/>
              <a:ext cx="178595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6965570" y="2464190"/>
              <a:ext cx="214314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5179620" y="2464190"/>
              <a:ext cx="214314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7608512" y="3464322"/>
              <a:ext cx="357190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4679554" y="3464322"/>
              <a:ext cx="357190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1393406" y="3464322"/>
              <a:ext cx="357190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>
              <a:off x="6036876" y="2178438"/>
              <a:ext cx="357190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42844" y="4786322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42844" y="3929066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428992" y="3927478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215074" y="4784734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215074" y="3927478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215074" y="5427676"/>
              <a:ext cx="500066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-606858" y="4678768"/>
              <a:ext cx="1500198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2679290" y="4678768"/>
              <a:ext cx="1500198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465372" y="4678768"/>
              <a:ext cx="1500198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itle 1"/>
            <p:cNvSpPr txBox="1">
              <a:spLocks/>
            </p:cNvSpPr>
            <p:nvPr/>
          </p:nvSpPr>
          <p:spPr>
            <a:xfrm>
              <a:off x="3622786" y="3571876"/>
              <a:ext cx="2306536" cy="71236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BIDANG</a:t>
              </a:r>
            </a:p>
            <a:p>
              <a:r>
                <a:rPr lang="en-US" sz="1400" b="1" dirty="0" smtClean="0">
                  <a:solidFill>
                    <a:prstClr val="black"/>
                  </a:solidFill>
                </a:rPr>
                <a:t> </a:t>
              </a:r>
              <a:r>
                <a:rPr lang="id-ID" sz="1400" b="1" dirty="0" smtClean="0">
                  <a:solidFill>
                    <a:prstClr val="black"/>
                  </a:solidFill>
                </a:rPr>
                <a:t>PEMBANGUNAN BERBASIS MASYARAKAT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6429388" y="2510306"/>
              <a:ext cx="2071702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 smtClean="0">
                  <a:solidFill>
                    <a:prstClr val="black"/>
                  </a:solidFill>
                </a:rPr>
                <a:t>SUBAG </a:t>
              </a:r>
              <a:endParaRPr lang="id-ID" sz="1400" b="1" dirty="0" smtClean="0">
                <a:solidFill>
                  <a:prstClr val="black"/>
                </a:solidFill>
              </a:endParaRPr>
            </a:p>
            <a:p>
              <a:r>
                <a:rPr lang="en-US" sz="1400" b="1" dirty="0" smtClean="0">
                  <a:solidFill>
                    <a:prstClr val="black"/>
                  </a:solidFill>
                </a:rPr>
                <a:t>RENVAL</a:t>
              </a:r>
              <a:r>
                <a:rPr lang="id-ID" sz="1400" b="1" dirty="0" smtClean="0">
                  <a:solidFill>
                    <a:prstClr val="black"/>
                  </a:solidFill>
                </a:rPr>
                <a:t> &amp; KEUANGAN</a:t>
              </a:r>
              <a:endParaRPr lang="en-US" sz="14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2357422" y="908720"/>
              <a:ext cx="2088231" cy="49006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1" dirty="0" smtClean="0">
                  <a:solidFill>
                    <a:prstClr val="black"/>
                  </a:solidFill>
                </a:rPr>
                <a:t>KEPALA</a:t>
              </a:r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5072066" y="1583272"/>
              <a:ext cx="2126777" cy="490066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600" b="1" dirty="0" smtClean="0">
                  <a:solidFill>
                    <a:prstClr val="black"/>
                  </a:solidFill>
                </a:rPr>
                <a:t>SEKRETARIS</a:t>
              </a:r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478944" y="3571876"/>
              <a:ext cx="2521420" cy="71438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BIDANG</a:t>
              </a:r>
              <a:r>
                <a:rPr lang="en-US" sz="1400" b="1" dirty="0" smtClean="0">
                  <a:solidFill>
                    <a:prstClr val="black"/>
                  </a:solidFill>
                </a:rPr>
                <a:t> </a:t>
              </a:r>
              <a:endParaRPr lang="id-ID" sz="1400" b="1" dirty="0" smtClean="0">
                <a:solidFill>
                  <a:prstClr val="black"/>
                </a:solidFill>
              </a:endParaRP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PEMBERDAYAAN DAN KELEMBAGAAN MASYARAKAT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1" name="Title 1"/>
            <p:cNvSpPr txBox="1">
              <a:spLocks/>
            </p:cNvSpPr>
            <p:nvPr/>
          </p:nvSpPr>
          <p:spPr>
            <a:xfrm>
              <a:off x="6408868" y="3571876"/>
              <a:ext cx="2449412" cy="71438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BIDANG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PEMBERDAYAAN PEREMPUAN DAN PERLINDUNGAN ANAK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4071934" y="2510306"/>
              <a:ext cx="2071702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 smtClean="0">
                  <a:solidFill>
                    <a:prstClr val="black"/>
                  </a:solidFill>
                </a:rPr>
                <a:t>SUBAG </a:t>
              </a:r>
              <a:endParaRPr lang="id-ID" sz="1400" b="1" dirty="0" smtClean="0">
                <a:solidFill>
                  <a:prstClr val="black"/>
                </a:solidFill>
              </a:endParaRPr>
            </a:p>
            <a:p>
              <a:r>
                <a:rPr lang="en-US" sz="1400" b="1" dirty="0" smtClean="0">
                  <a:solidFill>
                    <a:prstClr val="black"/>
                  </a:solidFill>
                </a:rPr>
                <a:t>UM</a:t>
              </a:r>
              <a:r>
                <a:rPr lang="id-ID" sz="1400" b="1" dirty="0" smtClean="0">
                  <a:solidFill>
                    <a:prstClr val="black"/>
                  </a:solidFill>
                </a:rPr>
                <a:t>UM &amp; KEPEGAWAIAN</a:t>
              </a:r>
              <a:endParaRPr lang="en-US" sz="1400" b="1" dirty="0" smtClean="0">
                <a:solidFill>
                  <a:prstClr val="black"/>
                </a:solidFill>
              </a:endParaRP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6408868" y="4500570"/>
              <a:ext cx="2449412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PEMBERDAYAAN PEREMPUAN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6408868" y="5224950"/>
              <a:ext cx="2449412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PERLINDUNGAN ANAK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478944" y="4500570"/>
              <a:ext cx="2521420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PEMBERDAYAAN MASYARAKAT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6" name="Title 1"/>
            <p:cNvSpPr txBox="1">
              <a:spLocks/>
            </p:cNvSpPr>
            <p:nvPr/>
          </p:nvSpPr>
          <p:spPr>
            <a:xfrm>
              <a:off x="479514" y="5214950"/>
              <a:ext cx="2520850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KELEMBAGAAN MASYARAKAT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>
            <a:xfrm>
              <a:off x="3622786" y="4500570"/>
              <a:ext cx="2306536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PEMBAGNUNAN BERBASIS MASYARAKAT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3622786" y="5214950"/>
              <a:ext cx="2306536" cy="50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SEKSI </a:t>
              </a:r>
            </a:p>
            <a:p>
              <a:r>
                <a:rPr lang="id-ID" sz="1400" b="1" dirty="0" smtClean="0">
                  <a:solidFill>
                    <a:prstClr val="black"/>
                  </a:solidFill>
                </a:rPr>
                <a:t>KETAHANAN MASYARAKAT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2571736" y="6072206"/>
              <a:ext cx="1641364" cy="490066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id-ID" sz="1400" b="1" dirty="0" smtClean="0">
                  <a:solidFill>
                    <a:prstClr val="black"/>
                  </a:solidFill>
                </a:rPr>
                <a:t>UPTD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14348" y="1571612"/>
              <a:ext cx="1714512" cy="573164"/>
              <a:chOff x="714348" y="1570782"/>
              <a:chExt cx="1714512" cy="573164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20" name="Title 1"/>
              <p:cNvSpPr txBox="1">
                <a:spLocks/>
              </p:cNvSpPr>
              <p:nvPr/>
            </p:nvSpPr>
            <p:spPr>
              <a:xfrm>
                <a:off x="714348" y="1570782"/>
                <a:ext cx="171451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100" dirty="0" smtClean="0">
                    <a:solidFill>
                      <a:prstClr val="black"/>
                    </a:solidFill>
                  </a:rPr>
                  <a:t>KELOMPOK FUNGSIONAL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Title 1"/>
              <p:cNvSpPr txBox="1">
                <a:spLocks/>
              </p:cNvSpPr>
              <p:nvPr/>
            </p:nvSpPr>
            <p:spPr>
              <a:xfrm>
                <a:off x="714348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Title 1"/>
              <p:cNvSpPr txBox="1">
                <a:spLocks/>
              </p:cNvSpPr>
              <p:nvPr/>
            </p:nvSpPr>
            <p:spPr>
              <a:xfrm>
                <a:off x="2143108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Title 1"/>
              <p:cNvSpPr txBox="1">
                <a:spLocks/>
              </p:cNvSpPr>
              <p:nvPr/>
            </p:nvSpPr>
            <p:spPr>
              <a:xfrm>
                <a:off x="1857356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Title 1"/>
              <p:cNvSpPr txBox="1">
                <a:spLocks/>
              </p:cNvSpPr>
              <p:nvPr/>
            </p:nvSpPr>
            <p:spPr>
              <a:xfrm>
                <a:off x="1571604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Title 1"/>
              <p:cNvSpPr txBox="1">
                <a:spLocks/>
              </p:cNvSpPr>
              <p:nvPr/>
            </p:nvSpPr>
            <p:spPr>
              <a:xfrm>
                <a:off x="1285852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Title 1"/>
              <p:cNvSpPr txBox="1">
                <a:spLocks/>
              </p:cNvSpPr>
              <p:nvPr/>
            </p:nvSpPr>
            <p:spPr>
              <a:xfrm>
                <a:off x="1000100" y="1857364"/>
                <a:ext cx="285752" cy="286582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sz="110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43604" y="357166"/>
            <a:ext cx="2857552" cy="7858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1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LAMPIRAN PERATURAN WALIKOTA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1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NOMOR     : 59 TAHUN 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100" b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TANGGAL : 1 DESEMBER 2016</a:t>
            </a:r>
            <a:endParaRPr lang="id-ID" sz="11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2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1194</Words>
  <Application>Microsoft Office PowerPoint</Application>
  <PresentationFormat>On-screen Show (4:3)</PresentationFormat>
  <Paragraphs>231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1_Office Theme</vt:lpstr>
      <vt:lpstr>Worksheet</vt:lpstr>
      <vt:lpstr> PROFIL  </vt:lpstr>
      <vt:lpstr>Sekilas Kota Pekalongan</vt:lpstr>
      <vt:lpstr>PowerPoint Presentation</vt:lpstr>
      <vt:lpstr>VISI DAN MISI</vt:lpstr>
      <vt:lpstr>Sejarah DPMPPA</vt:lpstr>
      <vt:lpstr>Sejarah DPMPPA</vt:lpstr>
      <vt:lpstr>Sejarah DPMPPA</vt:lpstr>
      <vt:lpstr>TUGAS POKOK DPMPPA PERATURAN WALIKOTA PEKALONGAN NOMOR  73 TAHUN 2018 </vt:lpstr>
      <vt:lpstr>STUKTUR ORGANISASI</vt:lpstr>
      <vt:lpstr>PowerPoint Presentation</vt:lpstr>
      <vt:lpstr>PowerPoint Presentation</vt:lpstr>
      <vt:lpstr>PowerPoint Presentation</vt:lpstr>
      <vt:lpstr>DAFTAR PEMANGKU JABATAN</vt:lpstr>
      <vt:lpstr>DAFTAR PEMANGKU JABATAN</vt:lpstr>
      <vt:lpstr>PROGRAM DAN KEGIATAN</vt:lpstr>
      <vt:lpstr>PROGRAM DAN KEGIATAN</vt:lpstr>
      <vt:lpstr>Program Kegiatan</vt:lpstr>
      <vt:lpstr>Program Kegiatan</vt:lpstr>
      <vt:lpstr>Program Kegiatan</vt:lpstr>
      <vt:lpstr>Program Kegiatan</vt:lpstr>
      <vt:lpstr>Program Kegiatan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  DINAS PEMBERDAYAANMASYARAKAT PEREMPUAN DAN PERLINDUNGAN ANAK (DPMPPA)</dc:title>
  <dc:creator>DPM PPA</dc:creator>
  <cp:lastModifiedBy>DPM PPA</cp:lastModifiedBy>
  <cp:revision>40</cp:revision>
  <cp:lastPrinted>2019-05-21T03:12:00Z</cp:lastPrinted>
  <dcterms:created xsi:type="dcterms:W3CDTF">2019-05-20T02:58:08Z</dcterms:created>
  <dcterms:modified xsi:type="dcterms:W3CDTF">2019-05-21T04:27:27Z</dcterms:modified>
</cp:coreProperties>
</file>